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4" r:id="rId3"/>
    <p:sldId id="260" r:id="rId4"/>
    <p:sldId id="286" r:id="rId5"/>
    <p:sldId id="287" r:id="rId6"/>
    <p:sldId id="258" r:id="rId7"/>
    <p:sldId id="262" r:id="rId8"/>
    <p:sldId id="267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59" r:id="rId20"/>
    <p:sldId id="283" r:id="rId21"/>
    <p:sldId id="261" r:id="rId22"/>
    <p:sldId id="282" r:id="rId23"/>
    <p:sldId id="28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ABA00B-2A0D-4E62-8F2E-F3779FE04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07BBCAA-52D9-4F83-9D6D-5440B0545D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07C427-7FA4-4CA9-ABDE-98ECE6E9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659A4F-DCA9-4487-9771-AF877F7A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29EDF2-E618-4C59-A9DF-569E26CC4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29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59D5BF-DA8A-49F3-A239-42D6581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9BCCA5-F097-4814-A179-C7290ADAC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A08A7B-3586-41BD-8CB9-99BBB0BC2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F87E0-D280-4DE5-A67B-D82748DC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40089E-8E3D-4B3D-BE72-7591A38E6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345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48132CB-EADD-4109-97CD-B7ACAC1DE5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0275C5-AE71-4DE9-BF55-ED8D6880A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338CE4-5516-4BF5-853C-8CA893248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8A115D-9ADB-4461-B91D-6BFC47780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D96996-A2E3-4681-9CF5-C0D48EC7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9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36DE92-A243-44C6-95D4-2FEF9ADD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7D966E-CA98-4B92-81BA-6A60685AA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C38052-955C-4FE5-8E4C-CD1C3C49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96E00A-7D12-4E9A-92F0-05871736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040997-8E10-4658-8A92-C24F68EC7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776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9F3DB5-89E7-4D40-8DC2-FD8F1289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D1A8B96-BAEE-442A-9615-653017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BED0E1-53FE-42D8-889B-F8506D5C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F1CDD-9A50-4032-AE65-1EA276B5F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639DBE-34CD-49AE-97BB-D9455E8E5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76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417089-FE54-4021-9215-B4419E383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82E4EB-1AE1-4A15-A46B-66576B6779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E1797D0-A71E-4753-AA07-FA3A554E3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871BBA9-32E0-45DC-9471-31A2E73FB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6921E6-B0FE-474D-8F6B-4262B28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78F950-B0EC-401D-A591-ACF6FBCA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49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5408A7-53C3-49CC-A3E3-A126EF81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D0E95D8-9268-480D-A152-8FE6EB833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DE7247-46FA-4D8A-80E6-1ED68D43B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2575C44-D5C0-4BA8-A9CC-AB341571E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F384083-4142-4122-9433-9BD0D5443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18E2712-1125-4505-A2CE-5CF57D0A5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9132552-F6EF-43C1-BD0C-F33D5859C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741A37D-C7CB-4608-A97C-09CFB9E6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7582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CC7227-4862-4CAE-90A4-DBE1E630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3F77D98-5D95-4AD9-B4CD-9E5A7178A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62BBAF0-1C96-4D80-B2C8-1C9027C7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A552A9-E285-4C15-A197-23B5B0F3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3611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1F4721F-4CFF-4704-8439-A66874B92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5D97D8D-7CD3-4982-AA17-D9886CFAE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0891C7-F70C-47AF-9AB3-E0F3FB78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206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93669-F5E1-47B3-8B6D-F608B1C8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B11B1D-FE7B-4CD8-A1B8-4A7CC4EE7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502349-1262-4D42-8718-7C89D6C60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817FB87-1B18-44E7-8A5C-D2F50F0AB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F84D22-5F61-46A4-B199-8596CC0B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14D74B-EAD4-473C-BA65-7B70DAC6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373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42F67E-788E-4E13-8E36-3DA08445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B183836-66DF-4C05-AF9C-2A74E3F27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48180-11AC-4047-8F79-769602147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AC21A31-2032-40E6-B717-1CCE9C5A8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7EEB103-9779-4E09-8AFF-21A2499DF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1103FA-15C9-4CFF-AB3A-3D370989B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04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0295EA1-724E-47BE-87EC-8C958E0D1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C282EF-AB19-44B5-8F85-7ED267B42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1F0BCC-247F-4FC1-897A-E6C3208F1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DB07F-B42C-4AB0-B500-8C82149167D7}" type="datetimeFigureOut">
              <a:rPr lang="en-GB" smtClean="0"/>
              <a:t>17/04/2025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643FBF-3AAF-465E-AEEA-51E264983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AA927D-9FFF-401D-92C5-E426BF902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650D0-F449-4E49-90E0-B3F787B616A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491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D826E77-9F84-4358-A8D4-E3D917ADCAE7}"/>
              </a:ext>
            </a:extLst>
          </p:cNvPr>
          <p:cNvSpPr txBox="1"/>
          <p:nvPr/>
        </p:nvSpPr>
        <p:spPr>
          <a:xfrm>
            <a:off x="3312545" y="1612123"/>
            <a:ext cx="3873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/>
              <a:t>Quentin </a:t>
            </a:r>
            <a:endParaRPr lang="en-GB" sz="5400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3CA38DB-8A47-46F3-BBAF-DE13551C3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008" y="3056900"/>
            <a:ext cx="5753983" cy="229937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6097FF0-A3F1-4D3F-8E2E-B74E58DE0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5" r="26013"/>
          <a:stretch/>
        </p:blipFill>
        <p:spPr>
          <a:xfrm>
            <a:off x="6681322" y="1631125"/>
            <a:ext cx="2579299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88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192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51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679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3560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BEB250A0-7CC8-4D00-9E81-3E7056448C8C}"/>
              </a:ext>
            </a:extLst>
          </p:cNvPr>
          <p:cNvSpPr/>
          <p:nvPr/>
        </p:nvSpPr>
        <p:spPr>
          <a:xfrm rot="2120638">
            <a:off x="5311533" y="363455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353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BEB250A0-7CC8-4D00-9E81-3E7056448C8C}"/>
              </a:ext>
            </a:extLst>
          </p:cNvPr>
          <p:cNvSpPr/>
          <p:nvPr/>
        </p:nvSpPr>
        <p:spPr>
          <a:xfrm rot="2120638">
            <a:off x="5311533" y="363455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roix 8">
            <a:extLst>
              <a:ext uri="{FF2B5EF4-FFF2-40B4-BE49-F238E27FC236}">
                <a16:creationId xmlns:a16="http://schemas.microsoft.com/office/drawing/2014/main" id="{500E1006-A3F7-4A33-85EE-EF07C072442E}"/>
              </a:ext>
            </a:extLst>
          </p:cNvPr>
          <p:cNvSpPr/>
          <p:nvPr/>
        </p:nvSpPr>
        <p:spPr>
          <a:xfrm rot="2120638">
            <a:off x="6771853" y="369203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053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BEB250A0-7CC8-4D00-9E81-3E7056448C8C}"/>
              </a:ext>
            </a:extLst>
          </p:cNvPr>
          <p:cNvSpPr/>
          <p:nvPr/>
        </p:nvSpPr>
        <p:spPr>
          <a:xfrm rot="2120638">
            <a:off x="5311533" y="363455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roix 8">
            <a:extLst>
              <a:ext uri="{FF2B5EF4-FFF2-40B4-BE49-F238E27FC236}">
                <a16:creationId xmlns:a16="http://schemas.microsoft.com/office/drawing/2014/main" id="{500E1006-A3F7-4A33-85EE-EF07C072442E}"/>
              </a:ext>
            </a:extLst>
          </p:cNvPr>
          <p:cNvSpPr/>
          <p:nvPr/>
        </p:nvSpPr>
        <p:spPr>
          <a:xfrm rot="2120638">
            <a:off x="6771853" y="369203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roix 9">
            <a:extLst>
              <a:ext uri="{FF2B5EF4-FFF2-40B4-BE49-F238E27FC236}">
                <a16:creationId xmlns:a16="http://schemas.microsoft.com/office/drawing/2014/main" id="{4A59158B-58D2-4034-A61E-0B133E4774C9}"/>
              </a:ext>
            </a:extLst>
          </p:cNvPr>
          <p:cNvSpPr/>
          <p:nvPr/>
        </p:nvSpPr>
        <p:spPr>
          <a:xfrm rot="2120638">
            <a:off x="3643903" y="491850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4569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BEB250A0-7CC8-4D00-9E81-3E7056448C8C}"/>
              </a:ext>
            </a:extLst>
          </p:cNvPr>
          <p:cNvSpPr/>
          <p:nvPr/>
        </p:nvSpPr>
        <p:spPr>
          <a:xfrm rot="2120638">
            <a:off x="5311533" y="363455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roix 8">
            <a:extLst>
              <a:ext uri="{FF2B5EF4-FFF2-40B4-BE49-F238E27FC236}">
                <a16:creationId xmlns:a16="http://schemas.microsoft.com/office/drawing/2014/main" id="{500E1006-A3F7-4A33-85EE-EF07C072442E}"/>
              </a:ext>
            </a:extLst>
          </p:cNvPr>
          <p:cNvSpPr/>
          <p:nvPr/>
        </p:nvSpPr>
        <p:spPr>
          <a:xfrm rot="2120638">
            <a:off x="6771853" y="369203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roix 9">
            <a:extLst>
              <a:ext uri="{FF2B5EF4-FFF2-40B4-BE49-F238E27FC236}">
                <a16:creationId xmlns:a16="http://schemas.microsoft.com/office/drawing/2014/main" id="{4A59158B-58D2-4034-A61E-0B133E4774C9}"/>
              </a:ext>
            </a:extLst>
          </p:cNvPr>
          <p:cNvSpPr/>
          <p:nvPr/>
        </p:nvSpPr>
        <p:spPr>
          <a:xfrm rot="2120638">
            <a:off x="3643903" y="491850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roix 10">
            <a:extLst>
              <a:ext uri="{FF2B5EF4-FFF2-40B4-BE49-F238E27FC236}">
                <a16:creationId xmlns:a16="http://schemas.microsoft.com/office/drawing/2014/main" id="{E020CA6B-537B-41B2-8C8B-D26134891B90}"/>
              </a:ext>
            </a:extLst>
          </p:cNvPr>
          <p:cNvSpPr/>
          <p:nvPr/>
        </p:nvSpPr>
        <p:spPr>
          <a:xfrm rot="2120638">
            <a:off x="5260657" y="501977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4083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roix 4">
            <a:extLst>
              <a:ext uri="{FF2B5EF4-FFF2-40B4-BE49-F238E27FC236}">
                <a16:creationId xmlns:a16="http://schemas.microsoft.com/office/drawing/2014/main" id="{55A1F5AE-93EB-4985-9483-8B70E406A8DC}"/>
              </a:ext>
            </a:extLst>
          </p:cNvPr>
          <p:cNvSpPr/>
          <p:nvPr/>
        </p:nvSpPr>
        <p:spPr>
          <a:xfrm rot="2120638">
            <a:off x="3749464" y="224724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roix 5">
            <a:extLst>
              <a:ext uri="{FF2B5EF4-FFF2-40B4-BE49-F238E27FC236}">
                <a16:creationId xmlns:a16="http://schemas.microsoft.com/office/drawing/2014/main" id="{2C376B69-E8C0-41B8-A013-926A682F20D9}"/>
              </a:ext>
            </a:extLst>
          </p:cNvPr>
          <p:cNvSpPr/>
          <p:nvPr/>
        </p:nvSpPr>
        <p:spPr>
          <a:xfrm rot="2120638">
            <a:off x="5178410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Croix 6">
            <a:extLst>
              <a:ext uri="{FF2B5EF4-FFF2-40B4-BE49-F238E27FC236}">
                <a16:creationId xmlns:a16="http://schemas.microsoft.com/office/drawing/2014/main" id="{D1274A85-40EE-4B88-98D0-247F34F41822}"/>
              </a:ext>
            </a:extLst>
          </p:cNvPr>
          <p:cNvSpPr/>
          <p:nvPr/>
        </p:nvSpPr>
        <p:spPr>
          <a:xfrm rot="2120638">
            <a:off x="6634916" y="224724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ix 7">
            <a:extLst>
              <a:ext uri="{FF2B5EF4-FFF2-40B4-BE49-F238E27FC236}">
                <a16:creationId xmlns:a16="http://schemas.microsoft.com/office/drawing/2014/main" id="{BEB250A0-7CC8-4D00-9E81-3E7056448C8C}"/>
              </a:ext>
            </a:extLst>
          </p:cNvPr>
          <p:cNvSpPr/>
          <p:nvPr/>
        </p:nvSpPr>
        <p:spPr>
          <a:xfrm rot="2120638">
            <a:off x="5311533" y="363455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Croix 8">
            <a:extLst>
              <a:ext uri="{FF2B5EF4-FFF2-40B4-BE49-F238E27FC236}">
                <a16:creationId xmlns:a16="http://schemas.microsoft.com/office/drawing/2014/main" id="{500E1006-A3F7-4A33-85EE-EF07C072442E}"/>
              </a:ext>
            </a:extLst>
          </p:cNvPr>
          <p:cNvSpPr/>
          <p:nvPr/>
        </p:nvSpPr>
        <p:spPr>
          <a:xfrm rot="2120638">
            <a:off x="6771853" y="3692033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Croix 9">
            <a:extLst>
              <a:ext uri="{FF2B5EF4-FFF2-40B4-BE49-F238E27FC236}">
                <a16:creationId xmlns:a16="http://schemas.microsoft.com/office/drawing/2014/main" id="{4A59158B-58D2-4034-A61E-0B133E4774C9}"/>
              </a:ext>
            </a:extLst>
          </p:cNvPr>
          <p:cNvSpPr/>
          <p:nvPr/>
        </p:nvSpPr>
        <p:spPr>
          <a:xfrm rot="2120638">
            <a:off x="3643903" y="4918501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Croix 10">
            <a:extLst>
              <a:ext uri="{FF2B5EF4-FFF2-40B4-BE49-F238E27FC236}">
                <a16:creationId xmlns:a16="http://schemas.microsoft.com/office/drawing/2014/main" id="{E020CA6B-537B-41B2-8C8B-D26134891B90}"/>
              </a:ext>
            </a:extLst>
          </p:cNvPr>
          <p:cNvSpPr/>
          <p:nvPr/>
        </p:nvSpPr>
        <p:spPr>
          <a:xfrm rot="2120638">
            <a:off x="5260657" y="501977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87951FB6-F42C-4188-839E-B70AFF8238E5}"/>
              </a:ext>
            </a:extLst>
          </p:cNvPr>
          <p:cNvSpPr/>
          <p:nvPr/>
        </p:nvSpPr>
        <p:spPr>
          <a:xfrm>
            <a:off x="3655843" y="3589248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2F365FF6-E913-4282-B510-1CA571529A0F}"/>
              </a:ext>
            </a:extLst>
          </p:cNvPr>
          <p:cNvSpPr/>
          <p:nvPr/>
        </p:nvSpPr>
        <p:spPr>
          <a:xfrm>
            <a:off x="6597377" y="4930057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7498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8E539608-91C6-412B-8EA0-85B1CD6C3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31" y="2476741"/>
            <a:ext cx="4499238" cy="321896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60596010-42D9-4C7F-B8A0-38E800A29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275" y="1537876"/>
            <a:ext cx="4487045" cy="4157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37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07D8602A-BCDD-4579-8BB7-6E085D268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766" y="796283"/>
            <a:ext cx="7957209" cy="482312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D10429A-8A20-41A6-828D-583E4FC28810}"/>
              </a:ext>
            </a:extLst>
          </p:cNvPr>
          <p:cNvSpPr txBox="1"/>
          <p:nvPr/>
        </p:nvSpPr>
        <p:spPr>
          <a:xfrm>
            <a:off x="584273" y="4811536"/>
            <a:ext cx="28921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latin typeface="Bahnschrift SemiLight Condensed" panose="020B0502040204020203" pitchFamily="34" charset="0"/>
              </a:rPr>
              <a:t>Arrivée de l’eau dans le château d’eau</a:t>
            </a:r>
            <a:endParaRPr lang="en-GB" sz="2800" b="1" dirty="0">
              <a:latin typeface="Bahnschrift SemiLight Condensed" panose="020B0502040204020203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49860BB-971E-4F38-8935-9683FB25FED7}"/>
              </a:ext>
            </a:extLst>
          </p:cNvPr>
          <p:cNvSpPr txBox="1"/>
          <p:nvPr/>
        </p:nvSpPr>
        <p:spPr>
          <a:xfrm>
            <a:off x="4189562" y="203073"/>
            <a:ext cx="38128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Séance 1 : Les châteaux d’eau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014225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A3AB10C2-110E-45AC-91FB-F7294D4CE8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67" r="60163" b="23523"/>
          <a:stretch/>
        </p:blipFill>
        <p:spPr>
          <a:xfrm>
            <a:off x="273377" y="1644977"/>
            <a:ext cx="4845377" cy="3893270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06ED0088-5DEC-4CEA-A2A3-F0D1BB9536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214" y="477272"/>
            <a:ext cx="6066046" cy="522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758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86B8C1-B892-4223-B69E-B8F1AB02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3" t="22029" r="25815" b="10145"/>
          <a:stretch/>
        </p:blipFill>
        <p:spPr>
          <a:xfrm>
            <a:off x="863371" y="231053"/>
            <a:ext cx="4008384" cy="309558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DE11EDE-E25C-4981-BD16-4E29853B02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t="21884" r="25163" b="14493"/>
          <a:stretch/>
        </p:blipFill>
        <p:spPr>
          <a:xfrm>
            <a:off x="7729309" y="482526"/>
            <a:ext cx="3011558" cy="208200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9AC2663-0622-4B77-A617-B3D0C6201A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01" t="17681" r="25977" b="17682"/>
          <a:stretch/>
        </p:blipFill>
        <p:spPr>
          <a:xfrm>
            <a:off x="4316781" y="3749795"/>
            <a:ext cx="3295692" cy="232575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859D964-D182-470F-8C17-FA99CCE623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t="21884" r="25163" b="14493"/>
          <a:stretch/>
        </p:blipFill>
        <p:spPr>
          <a:xfrm>
            <a:off x="7108347" y="231053"/>
            <a:ext cx="4008384" cy="27711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1F8E283-0359-46C1-A265-5B38BA0874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01" t="17681" r="25977" b="17682"/>
          <a:stretch/>
        </p:blipFill>
        <p:spPr>
          <a:xfrm>
            <a:off x="3677076" y="3429000"/>
            <a:ext cx="4386566" cy="309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48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286B8C1-B892-4223-B69E-B8F1AB02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3" t="22029" r="25815" b="10145"/>
          <a:stretch/>
        </p:blipFill>
        <p:spPr>
          <a:xfrm>
            <a:off x="863371" y="231053"/>
            <a:ext cx="4008384" cy="3095584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4DE11EDE-E25C-4981-BD16-4E29853B02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t="21884" r="25163" b="14493"/>
          <a:stretch/>
        </p:blipFill>
        <p:spPr>
          <a:xfrm>
            <a:off x="7729309" y="482526"/>
            <a:ext cx="3011558" cy="2082006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9AC2663-0622-4B77-A617-B3D0C6201A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01" t="17681" r="25977" b="17682"/>
          <a:stretch/>
        </p:blipFill>
        <p:spPr>
          <a:xfrm>
            <a:off x="4316781" y="3749795"/>
            <a:ext cx="3295692" cy="232575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859D964-D182-470F-8C17-FA99CCE623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071" t="21884" r="25163" b="14493"/>
          <a:stretch/>
        </p:blipFill>
        <p:spPr>
          <a:xfrm>
            <a:off x="7108347" y="231053"/>
            <a:ext cx="4008384" cy="277115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1F8E283-0359-46C1-A265-5B38BA0874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01" t="17681" r="25977" b="17682"/>
          <a:stretch/>
        </p:blipFill>
        <p:spPr>
          <a:xfrm>
            <a:off x="3677076" y="3429000"/>
            <a:ext cx="4386566" cy="3095584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CA2AAA10-004B-4B3C-8F26-0A5D8A14464E}"/>
              </a:ext>
            </a:extLst>
          </p:cNvPr>
          <p:cNvSpPr/>
          <p:nvPr/>
        </p:nvSpPr>
        <p:spPr>
          <a:xfrm>
            <a:off x="403287" y="109837"/>
            <a:ext cx="5101966" cy="343464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6080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Noreade - La distribution d'eau potable">
            <a:extLst>
              <a:ext uri="{FF2B5EF4-FFF2-40B4-BE49-F238E27FC236}">
                <a16:creationId xmlns:a16="http://schemas.microsoft.com/office/drawing/2014/main" id="{0A5EDE1D-8AF8-47D5-885F-7071E4CD9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076" y="0"/>
            <a:ext cx="4000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589D01A-D827-4D6C-A668-1561245EBE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886" t="12390" r="7243" b="3082"/>
          <a:stretch/>
        </p:blipFill>
        <p:spPr>
          <a:xfrm>
            <a:off x="6207425" y="1910363"/>
            <a:ext cx="4938499" cy="3272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5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017869E9-8D3D-42D6-8A5B-E20CA609BF21}"/>
              </a:ext>
            </a:extLst>
          </p:cNvPr>
          <p:cNvSpPr txBox="1"/>
          <p:nvPr/>
        </p:nvSpPr>
        <p:spPr>
          <a:xfrm>
            <a:off x="5113857" y="963521"/>
            <a:ext cx="1466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Rivière</a:t>
            </a:r>
            <a:endParaRPr lang="en-GB" sz="2800" dirty="0"/>
          </a:p>
        </p:txBody>
      </p:sp>
      <p:pic>
        <p:nvPicPr>
          <p:cNvPr id="1026" name="Picture 2" descr="Rivière — Wikipédia">
            <a:extLst>
              <a:ext uri="{FF2B5EF4-FFF2-40B4-BE49-F238E27FC236}">
                <a16:creationId xmlns:a16="http://schemas.microsoft.com/office/drawing/2014/main" id="{2ED4A360-2B4C-4032-8EEE-A9666F9A9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640" y="1804803"/>
            <a:ext cx="3167999" cy="4223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es nappes phréatiques, réserves d'eau potable de notre planète - Geo.fr">
            <a:extLst>
              <a:ext uri="{FF2B5EF4-FFF2-40B4-BE49-F238E27FC236}">
                <a16:creationId xmlns:a16="http://schemas.microsoft.com/office/drawing/2014/main" id="{9F478D03-37F6-4463-B389-2BB44EE38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463" y="2705951"/>
            <a:ext cx="4615205" cy="265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4B206DE-E06D-46C4-8161-769CDDBF333C}"/>
              </a:ext>
            </a:extLst>
          </p:cNvPr>
          <p:cNvSpPr txBox="1"/>
          <p:nvPr/>
        </p:nvSpPr>
        <p:spPr>
          <a:xfrm>
            <a:off x="9003978" y="1077302"/>
            <a:ext cx="2053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Nappes phréatiques</a:t>
            </a:r>
            <a:endParaRPr lang="en-GB" sz="28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9CFA467-FEA9-4C68-94AD-76D826E7ADFE}"/>
              </a:ext>
            </a:extLst>
          </p:cNvPr>
          <p:cNvSpPr txBox="1"/>
          <p:nvPr/>
        </p:nvSpPr>
        <p:spPr>
          <a:xfrm>
            <a:off x="1223736" y="1292745"/>
            <a:ext cx="1466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Fleuves</a:t>
            </a:r>
            <a:endParaRPr lang="en-GB" sz="2800" dirty="0"/>
          </a:p>
        </p:txBody>
      </p:sp>
      <p:pic>
        <p:nvPicPr>
          <p:cNvPr id="1032" name="Picture 8" descr="Quelle est la différence entre rivière et fleuve">
            <a:extLst>
              <a:ext uri="{FF2B5EF4-FFF2-40B4-BE49-F238E27FC236}">
                <a16:creationId xmlns:a16="http://schemas.microsoft.com/office/drawing/2014/main" id="{8C70BCD2-0D40-474F-9703-8F517B494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3" y="2527001"/>
            <a:ext cx="4010713" cy="3008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159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33DDB92E-BFE0-4465-A850-4101B5A50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64" y="629728"/>
            <a:ext cx="3922145" cy="5883218"/>
          </a:xfrm>
          <a:prstGeom prst="rect">
            <a:avLst/>
          </a:prstGeom>
        </p:spPr>
      </p:pic>
      <p:sp>
        <p:nvSpPr>
          <p:cNvPr id="1024" name="ZoneTexte 1023">
            <a:extLst>
              <a:ext uri="{FF2B5EF4-FFF2-40B4-BE49-F238E27FC236}">
                <a16:creationId xmlns:a16="http://schemas.microsoft.com/office/drawing/2014/main" id="{5323287F-8377-4DDC-91C0-453B4FA82F9B}"/>
              </a:ext>
            </a:extLst>
          </p:cNvPr>
          <p:cNvSpPr txBox="1"/>
          <p:nvPr/>
        </p:nvSpPr>
        <p:spPr>
          <a:xfrm>
            <a:off x="7301001" y="1345721"/>
            <a:ext cx="2648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Réservoir de STETTEN</a:t>
            </a:r>
          </a:p>
        </p:txBody>
      </p:sp>
      <p:pic>
        <p:nvPicPr>
          <p:cNvPr id="1027" name="Image 1026">
            <a:extLst>
              <a:ext uri="{FF2B5EF4-FFF2-40B4-BE49-F238E27FC236}">
                <a16:creationId xmlns:a16="http://schemas.microsoft.com/office/drawing/2014/main" id="{56AB18CA-AB76-4B00-84CD-6E0952911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043" y="1841978"/>
            <a:ext cx="6225800" cy="459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101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43E0C618-D246-4B6D-BFBA-1B5F752498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482405"/>
              </p:ext>
            </p:extLst>
          </p:nvPr>
        </p:nvGraphicFramePr>
        <p:xfrm>
          <a:off x="759127" y="208472"/>
          <a:ext cx="3998343" cy="6460976"/>
        </p:xfrm>
        <a:graphic>
          <a:graphicData uri="http://schemas.openxmlformats.org/drawingml/2006/table">
            <a:tbl>
              <a:tblPr/>
              <a:tblGrid>
                <a:gridCol w="3998343">
                  <a:extLst>
                    <a:ext uri="{9D8B030D-6E8A-4147-A177-3AD203B41FA5}">
                      <a16:colId xmlns:a16="http://schemas.microsoft.com/office/drawing/2014/main" val="1826607501"/>
                    </a:ext>
                  </a:extLst>
                </a:gridCol>
              </a:tblGrid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effectLst/>
                        </a:rPr>
                        <a:t>NIFFER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43574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>
                          <a:effectLst/>
                        </a:rPr>
                        <a:t>Forage de SCHLIERBACH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7029408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Forage du </a:t>
                      </a:r>
                      <a:r>
                        <a:rPr lang="en-GB" sz="1800" dirty="0" err="1">
                          <a:effectLst/>
                        </a:rPr>
                        <a:t>Niederschlatt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8590437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>
                          <a:effectLst/>
                        </a:rPr>
                        <a:t>Forage BARTENHEIM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7507954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Forage Rosenau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739488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Forage </a:t>
                      </a:r>
                      <a:r>
                        <a:rPr lang="en-GB" sz="1800" dirty="0" err="1">
                          <a:effectLst/>
                        </a:rPr>
                        <a:t>Willerain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3042691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HELFRANTZKIRCH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8882621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effectLst/>
                        </a:rPr>
                        <a:t>Magstatt</a:t>
                      </a:r>
                      <a:r>
                        <a:rPr lang="en-GB" sz="1800" dirty="0">
                          <a:effectLst/>
                        </a:rPr>
                        <a:t>-le-Bas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157179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fr-FR" sz="1800" dirty="0">
                          <a:effectLst/>
                        </a:rPr>
                        <a:t>Steinbrunn le Haut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082960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effectLst/>
                        </a:rPr>
                        <a:t>Stetten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812707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effectLst/>
                        </a:rPr>
                        <a:t>Puits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r>
                        <a:rPr lang="en-GB" sz="1800" dirty="0" err="1">
                          <a:effectLst/>
                        </a:rPr>
                        <a:t>Richtenbrunnen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9145492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 err="1">
                          <a:effectLst/>
                        </a:rPr>
                        <a:t>Puits</a:t>
                      </a:r>
                      <a:r>
                        <a:rPr lang="en-GB" sz="1800" b="1" dirty="0">
                          <a:effectLst/>
                        </a:rPr>
                        <a:t> de KEMBS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2144142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 err="1">
                          <a:effectLst/>
                        </a:rPr>
                        <a:t>Puits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r>
                        <a:rPr lang="en-GB" sz="1800" dirty="0" err="1">
                          <a:effectLst/>
                        </a:rPr>
                        <a:t>Viehweg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r>
                        <a:rPr lang="en-GB" sz="1800" dirty="0" err="1">
                          <a:effectLst/>
                        </a:rPr>
                        <a:t>Amont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9670448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Kraybach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487947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Schorren</a:t>
                      </a:r>
                      <a:r>
                        <a:rPr lang="en-GB" sz="1800" dirty="0">
                          <a:effectLst/>
                        </a:rPr>
                        <a:t> Aval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055181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Heiligenbrunn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334985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>
                          <a:effectLst/>
                        </a:rPr>
                        <a:t>Source Judenweide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1300586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Kraybach</a:t>
                      </a:r>
                      <a:endParaRPr lang="en-GB" sz="1800" dirty="0">
                        <a:effectLst/>
                      </a:endParaRP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5840533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>
                          <a:effectLst/>
                        </a:rPr>
                        <a:t>Source Muhleholzlein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218238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Schorren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r>
                        <a:rPr lang="en-GB" sz="1800" dirty="0" err="1">
                          <a:effectLst/>
                        </a:rPr>
                        <a:t>Amont</a:t>
                      </a:r>
                      <a:r>
                        <a:rPr lang="en-GB" sz="1800" dirty="0">
                          <a:effectLst/>
                        </a:rPr>
                        <a:t> Est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355126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Schorren</a:t>
                      </a:r>
                      <a:r>
                        <a:rPr lang="en-GB" sz="1800" dirty="0">
                          <a:effectLst/>
                        </a:rPr>
                        <a:t> </a:t>
                      </a:r>
                      <a:r>
                        <a:rPr lang="en-GB" sz="1800" dirty="0" err="1">
                          <a:effectLst/>
                        </a:rPr>
                        <a:t>Amont</a:t>
                      </a:r>
                      <a:r>
                        <a:rPr lang="en-GB" sz="1800" dirty="0">
                          <a:effectLst/>
                        </a:rPr>
                        <a:t> Ouest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347216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>
                          <a:effectLst/>
                        </a:rPr>
                        <a:t>Source Taufelsbrunnstube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B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925883"/>
                  </a:ext>
                </a:extLst>
              </a:tr>
              <a:tr h="201283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effectLst/>
                        </a:rPr>
                        <a:t>Source </a:t>
                      </a:r>
                      <a:r>
                        <a:rPr lang="en-GB" sz="1800" dirty="0" err="1">
                          <a:effectLst/>
                        </a:rPr>
                        <a:t>Wesenberg</a:t>
                      </a:r>
                      <a:r>
                        <a:rPr lang="en-GB" sz="1800" dirty="0">
                          <a:effectLst/>
                        </a:rPr>
                        <a:t> Ouest</a:t>
                      </a:r>
                    </a:p>
                  </a:txBody>
                  <a:tcPr marL="6593" marR="6593" marT="3296" marB="3296" anchor="ctr">
                    <a:lnL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D609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365872"/>
                  </a:ext>
                </a:extLst>
              </a:tr>
            </a:tbl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50856CE7-EA2B-4856-BE7C-63B2D66C7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830" y="94199"/>
            <a:ext cx="5779509" cy="666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45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66881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271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082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2031D5BB-E40E-4BF4-993B-5AE2564C73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01" t="18985" r="37310" b="13189"/>
          <a:stretch/>
        </p:blipFill>
        <p:spPr>
          <a:xfrm>
            <a:off x="3636343" y="727956"/>
            <a:ext cx="4497853" cy="56283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Croix 2">
            <a:extLst>
              <a:ext uri="{FF2B5EF4-FFF2-40B4-BE49-F238E27FC236}">
                <a16:creationId xmlns:a16="http://schemas.microsoft.com/office/drawing/2014/main" id="{72889096-D9A3-417D-AC63-279E7EACE873}"/>
              </a:ext>
            </a:extLst>
          </p:cNvPr>
          <p:cNvSpPr/>
          <p:nvPr/>
        </p:nvSpPr>
        <p:spPr>
          <a:xfrm rot="2120638">
            <a:off x="3749465" y="85993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Croix 3">
            <a:extLst>
              <a:ext uri="{FF2B5EF4-FFF2-40B4-BE49-F238E27FC236}">
                <a16:creationId xmlns:a16="http://schemas.microsoft.com/office/drawing/2014/main" id="{C1B324DB-AC0B-4AF6-BA8F-C8A6F60064B8}"/>
              </a:ext>
            </a:extLst>
          </p:cNvPr>
          <p:cNvSpPr/>
          <p:nvPr/>
        </p:nvSpPr>
        <p:spPr>
          <a:xfrm rot="2120638">
            <a:off x="6607359" y="734962"/>
            <a:ext cx="1190181" cy="1204539"/>
          </a:xfrm>
          <a:prstGeom prst="plus">
            <a:avLst>
              <a:gd name="adj" fmla="val 4763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2876A81D-7927-46D1-BE5A-044E0DCF1999}"/>
              </a:ext>
            </a:extLst>
          </p:cNvPr>
          <p:cNvSpPr/>
          <p:nvPr/>
        </p:nvSpPr>
        <p:spPr>
          <a:xfrm>
            <a:off x="5098247" y="886584"/>
            <a:ext cx="1311400" cy="1324334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12090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74</Words>
  <Application>Microsoft Office PowerPoint</Application>
  <PresentationFormat>Grand écran</PresentationFormat>
  <Paragraphs>30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Bahnschrift SemiLight Condensed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quentin bauerlin</dc:creator>
  <cp:lastModifiedBy>quentin bauerlin</cp:lastModifiedBy>
  <cp:revision>46</cp:revision>
  <dcterms:created xsi:type="dcterms:W3CDTF">2021-05-10T17:18:54Z</dcterms:created>
  <dcterms:modified xsi:type="dcterms:W3CDTF">2025-04-17T12:02:42Z</dcterms:modified>
</cp:coreProperties>
</file>

<file path=docProps/thumbnail.jpeg>
</file>